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_rels/.rels" ContentType="application/vnd.openxmlformats-package.relationships+xml"/>
  <Override PartName="/customXml/item1.xml" ContentType="application/xml"/>
  <Override PartName="/customXml/itemProps1.xml" ContentType="application/vnd.openxmlformats-officedocument.customXmlProperties+xml"/>
  <Override PartName="/customXml/item2.xml" ContentType="application/xml"/>
  <Override PartName="/customXml/_rels/item3.xml.rels" ContentType="application/vnd.openxmlformats-package.relationships+xml"/>
  <Override PartName="/customXml/_rels/item2.xml.rels" ContentType="application/vnd.openxmlformats-package.relationships+xml"/>
  <Override PartName="/customXml/_rels/item1.xml.rels" ContentType="application/vnd.openxmlformats-package.relationships+xml"/>
  <Override PartName="/customXml/itemProps2.xml" ContentType="application/vnd.openxmlformats-officedocument.customXmlProperties+xml"/>
  <Override PartName="/customXml/item3.xml" ContentType="application/xml"/>
  <Override PartName="/customXml/itemProps3.xml" ContentType="application/vnd.openxmlformats-officedocument.customXml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customXml" Target="../customXml/item1.xml"/><Relationship Id="rId5" Type="http://schemas.openxmlformats.org/officeDocument/2006/relationships/customXml" Target="../customXml/item2.xml"/><Relationship Id="rId6" Type="http://schemas.openxmlformats.org/officeDocument/2006/relationships/customXml" Target="../customXml/item3.xml"/><Relationship Id="rId7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</p:sldIdLst>
  <p:sldSz cx="12192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B959B20-8E75-4720-A725-31BBBBE216AF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717A5D82-E20B-4B24-A673-C900EE5CB42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109696BC-0730-410B-9E8D-E3E2737ACC1D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81C50641-A938-42E1-896B-15236D9123CA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5AD2FFB5-F9AF-47A8-9DFC-4C2FAB447DB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71D32AD9-68A6-4B97-9E2A-FB0F8D81B04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7E2F4D83-7E5D-40E9-B9D8-85383C262F5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BDE62C9C-F21D-42EE-BA01-F0ED27008B6E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E32965C-7D93-44BF-B942-060B4E6CD8AB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37093499-3FBE-4405-8BD0-B5DC50C953B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D12E7AD-0BCF-47F4-9F6C-9C6DB655B26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11C357F7-9F32-4909-AE17-462DE0FD4BA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Image 6" descr=""/>
          <p:cNvPicPr/>
          <p:nvPr/>
        </p:nvPicPr>
        <p:blipFill>
          <a:blip r:embed="rId2"/>
          <a:stretch/>
        </p:blipFill>
        <p:spPr>
          <a:xfrm>
            <a:off x="324000" y="285480"/>
            <a:ext cx="1713960" cy="628200"/>
          </a:xfrm>
          <a:prstGeom prst="rect">
            <a:avLst/>
          </a:prstGeom>
          <a:ln w="0">
            <a:noFill/>
          </a:ln>
        </p:spPr>
      </p:pic>
      <p:grpSp>
        <p:nvGrpSpPr>
          <p:cNvPr id="1" name="object 15"/>
          <p:cNvGrpSpPr/>
          <p:nvPr/>
        </p:nvGrpSpPr>
        <p:grpSpPr>
          <a:xfrm>
            <a:off x="10837800" y="342720"/>
            <a:ext cx="1032840" cy="976680"/>
            <a:chOff x="10837800" y="342720"/>
            <a:chExt cx="1032840" cy="976680"/>
          </a:xfrm>
        </p:grpSpPr>
        <p:sp>
          <p:nvSpPr>
            <p:cNvPr id="2" name="object 16"/>
            <p:cNvSpPr/>
            <p:nvPr/>
          </p:nvSpPr>
          <p:spPr>
            <a:xfrm rot="5400000">
              <a:off x="10858680" y="381960"/>
              <a:ext cx="916200" cy="958320"/>
            </a:xfrm>
            <a:custGeom>
              <a:avLst/>
              <a:gdLst/>
              <a:ahLst/>
              <a:rect l="l" t="t" r="r" b="b"/>
              <a:pathLst>
                <a:path w="1222375" h="1278889">
                  <a:moveTo>
                    <a:pt x="1222260" y="0"/>
                  </a:moveTo>
                  <a:lnTo>
                    <a:pt x="468744" y="48869"/>
                  </a:lnTo>
                  <a:lnTo>
                    <a:pt x="420167" y="54396"/>
                  </a:lnTo>
                  <a:lnTo>
                    <a:pt x="373142" y="64440"/>
                  </a:lnTo>
                  <a:lnTo>
                    <a:pt x="327888" y="78768"/>
                  </a:lnTo>
                  <a:lnTo>
                    <a:pt x="284623" y="97147"/>
                  </a:lnTo>
                  <a:lnTo>
                    <a:pt x="243564" y="119345"/>
                  </a:lnTo>
                  <a:lnTo>
                    <a:pt x="204930" y="145128"/>
                  </a:lnTo>
                  <a:lnTo>
                    <a:pt x="168940" y="174264"/>
                  </a:lnTo>
                  <a:lnTo>
                    <a:pt x="135812" y="206521"/>
                  </a:lnTo>
                  <a:lnTo>
                    <a:pt x="105763" y="241664"/>
                  </a:lnTo>
                  <a:lnTo>
                    <a:pt x="79013" y="279462"/>
                  </a:lnTo>
                  <a:lnTo>
                    <a:pt x="55780" y="319682"/>
                  </a:lnTo>
                  <a:lnTo>
                    <a:pt x="36281" y="362090"/>
                  </a:lnTo>
                  <a:lnTo>
                    <a:pt x="20735" y="406455"/>
                  </a:lnTo>
                  <a:lnTo>
                    <a:pt x="9361" y="452543"/>
                  </a:lnTo>
                  <a:lnTo>
                    <a:pt x="2376" y="500121"/>
                  </a:lnTo>
                  <a:lnTo>
                    <a:pt x="0" y="548957"/>
                  </a:lnTo>
                  <a:lnTo>
                    <a:pt x="0" y="1278775"/>
                  </a:lnTo>
                  <a:lnTo>
                    <a:pt x="724814" y="1278775"/>
                  </a:lnTo>
                  <a:lnTo>
                    <a:pt x="724814" y="758558"/>
                  </a:lnTo>
                  <a:lnTo>
                    <a:pt x="1222260" y="726313"/>
                  </a:lnTo>
                  <a:lnTo>
                    <a:pt x="1222260" y="0"/>
                  </a:lnTo>
                  <a:close/>
                </a:path>
              </a:pathLst>
            </a:custGeom>
            <a:solidFill>
              <a:srgbClr val="2c3176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" name="object 17"/>
            <p:cNvSpPr/>
            <p:nvPr/>
          </p:nvSpPr>
          <p:spPr>
            <a:xfrm rot="5400000">
              <a:off x="11311560" y="329760"/>
              <a:ext cx="546480" cy="571680"/>
            </a:xfrm>
            <a:custGeom>
              <a:avLst/>
              <a:gdLst/>
              <a:ahLst/>
              <a:rect l="l" t="t" r="r" b="b"/>
              <a:pathLst>
                <a:path w="729615" h="763269">
                  <a:moveTo>
                    <a:pt x="729068" y="0"/>
                  </a:moveTo>
                  <a:lnTo>
                    <a:pt x="279603" y="29146"/>
                  </a:lnTo>
                  <a:lnTo>
                    <a:pt x="233676" y="35725"/>
                  </a:lnTo>
                  <a:lnTo>
                    <a:pt x="190320" y="48988"/>
                  </a:lnTo>
                  <a:lnTo>
                    <a:pt x="150068" y="68365"/>
                  </a:lnTo>
                  <a:lnTo>
                    <a:pt x="113453" y="93289"/>
                  </a:lnTo>
                  <a:lnTo>
                    <a:pt x="81008" y="123190"/>
                  </a:lnTo>
                  <a:lnTo>
                    <a:pt x="53267" y="157499"/>
                  </a:lnTo>
                  <a:lnTo>
                    <a:pt x="30762" y="195650"/>
                  </a:lnTo>
                  <a:lnTo>
                    <a:pt x="14027" y="237072"/>
                  </a:lnTo>
                  <a:lnTo>
                    <a:pt x="3595" y="281197"/>
                  </a:lnTo>
                  <a:lnTo>
                    <a:pt x="0" y="327456"/>
                  </a:lnTo>
                  <a:lnTo>
                    <a:pt x="0" y="762787"/>
                  </a:lnTo>
                  <a:lnTo>
                    <a:pt x="432346" y="762787"/>
                  </a:lnTo>
                  <a:lnTo>
                    <a:pt x="432346" y="452488"/>
                  </a:lnTo>
                  <a:lnTo>
                    <a:pt x="729068" y="433247"/>
                  </a:lnTo>
                  <a:lnTo>
                    <a:pt x="729068" y="0"/>
                  </a:lnTo>
                  <a:close/>
                </a:path>
              </a:pathLst>
            </a:custGeom>
            <a:solidFill>
              <a:srgbClr val="06806c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4" name="PlaceHolder 1"/>
          <p:cNvSpPr>
            <a:spLocks noGrp="1"/>
          </p:cNvSpPr>
          <p:nvPr>
            <p:ph type="ftr" idx="1"/>
          </p:nvPr>
        </p:nvSpPr>
        <p:spPr>
          <a:xfrm>
            <a:off x="4145400" y="6378120"/>
            <a:ext cx="3900600" cy="276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lnSpc>
                <a:spcPct val="100000"/>
              </a:lnSpc>
              <a:buNone/>
              <a:defRPr b="0" lang="fr-FR" sz="1400" spc="-1" strike="noStrike">
                <a:latin typeface="Times New Roman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b="0" lang="fr-FR" sz="1400" spc="-1" strike="noStrike">
                <a:latin typeface="Times New Roman"/>
              </a:rPr>
              <a:t>&lt;pied de page&gt;</a:t>
            </a:r>
            <a:endParaRPr b="0" lang="fr-FR" sz="1400" spc="-1" strike="noStrike">
              <a:latin typeface="Times New Roman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ldNum" idx="2"/>
          </p:nvPr>
        </p:nvSpPr>
        <p:spPr>
          <a:xfrm>
            <a:off x="8778240" y="6378120"/>
            <a:ext cx="2803320" cy="276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fr-FR" sz="1800" spc="-1" strike="noStrike">
                <a:solidFill>
                  <a:srgbClr val="b2b2b2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D5CD3442-D555-477D-8243-8805BDAEC7E1}" type="slidenum">
              <a:rPr b="0" lang="fr-FR" sz="1800" spc="-1" strike="noStrike">
                <a:solidFill>
                  <a:srgbClr val="b2b2b2"/>
                </a:solidFill>
                <a:latin typeface="Calibri"/>
              </a:rPr>
              <a:t>&lt;numéro&gt;</a:t>
            </a:fld>
            <a:endParaRPr b="0" lang="fr-FR" sz="1800" spc="-1" strike="noStrike">
              <a:latin typeface="Times New Roman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 type="dt" idx="3"/>
          </p:nvPr>
        </p:nvSpPr>
        <p:spPr>
          <a:xfrm>
            <a:off x="609480" y="6378120"/>
            <a:ext cx="2803320" cy="276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fr-FR" sz="1400" spc="-1" strike="noStrike">
                <a:latin typeface="Times New Roman"/>
              </a:defRPr>
            </a:lvl1pPr>
          </a:lstStyle>
          <a:p>
            <a:r>
              <a:rPr b="0" lang="fr-FR" sz="1400" spc="-1" strike="noStrike">
                <a:latin typeface="Times New Roman"/>
              </a:rPr>
              <a:t>&lt;date/heure&gt;</a:t>
            </a:r>
            <a:endParaRPr b="0" lang="fr-FR" sz="1400" spc="-1" strike="noStrike">
              <a:latin typeface="Times New Roman"/>
            </a:endParaRPr>
          </a:p>
        </p:txBody>
      </p:sp>
      <p:sp>
        <p:nvSpPr>
          <p:cNvPr id="7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fr-FR" sz="4400" spc="-1" strike="noStrike">
                <a:latin typeface="Arial"/>
              </a:rPr>
              <a:t>Cliquez pour éditer le format du texte-titre</a:t>
            </a:r>
            <a:endParaRPr b="0" lang="fr-FR" sz="4400" spc="-1" strike="noStrike">
              <a:latin typeface="Arial"/>
            </a:endParaRPr>
          </a:p>
        </p:txBody>
      </p:sp>
      <p:sp>
        <p:nvSpPr>
          <p:cNvPr id="8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3200" spc="-1" strike="noStrike">
                <a:latin typeface="Arial"/>
              </a:rPr>
              <a:t>Cliquez pour éditer le format du plan de texte</a:t>
            </a:r>
            <a:endParaRPr b="0" lang="fr-F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800" spc="-1" strike="noStrike">
                <a:latin typeface="Arial"/>
              </a:rPr>
              <a:t>Second niveau de plan</a:t>
            </a:r>
            <a:endParaRPr b="0" lang="fr-F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400" spc="-1" strike="noStrike">
                <a:latin typeface="Arial"/>
              </a:rPr>
              <a:t>Troisième niveau de plan</a:t>
            </a:r>
            <a:endParaRPr b="0" lang="fr-F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000" spc="-1" strike="noStrike">
                <a:latin typeface="Arial"/>
              </a:rPr>
              <a:t>Quatrième niveau de plan</a:t>
            </a:r>
            <a:endParaRPr b="0" lang="fr-F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Cinquième niveau de plan</a:t>
            </a:r>
            <a:endParaRPr b="0" lang="fr-F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Sixième niveau de plan</a:t>
            </a:r>
            <a:endParaRPr b="0" lang="fr-F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Septième niveau de plan</a:t>
            </a:r>
            <a:endParaRPr b="0" lang="fr-FR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1146960" y="861480"/>
            <a:ext cx="9293040" cy="938520"/>
          </a:xfrm>
          <a:prstGeom prst="rect">
            <a:avLst/>
          </a:prstGeom>
          <a:noFill/>
          <a:ln w="0">
            <a:noFill/>
          </a:ln>
        </p:spPr>
        <p:txBody>
          <a:bodyPr lIns="0" rIns="0" tIns="10800" bIns="0" anchor="t">
            <a:noAutofit/>
          </a:bodyPr>
          <a:p>
            <a:pPr marL="9360">
              <a:lnSpc>
                <a:spcPct val="100000"/>
              </a:lnSpc>
              <a:spcBef>
                <a:spcPts val="85"/>
              </a:spcBef>
              <a:buNone/>
            </a:pPr>
            <a:r>
              <a:rPr b="1" lang="fr-FR" sz="1800" spc="26" strike="noStrike">
                <a:solidFill>
                  <a:srgbClr val="fcd429"/>
                </a:solidFill>
                <a:latin typeface="Marianne"/>
                <a:ea typeface="Marianne"/>
              </a:rPr>
              <a:t>ACIAH</a:t>
            </a:r>
            <a:r>
              <a:rPr b="1" lang="fr-FR" sz="1800" spc="26" strike="noStrike">
                <a:solidFill>
                  <a:srgbClr val="1f497d"/>
                </a:solidFill>
                <a:latin typeface="Marianne"/>
                <a:ea typeface="Marianne"/>
              </a:rPr>
              <a:t> - </a:t>
            </a:r>
            <a:r>
              <a:rPr b="1" lang="fr-FR" sz="1800" spc="-1" strike="noStrike">
                <a:solidFill>
                  <a:srgbClr val="1f497d"/>
                </a:solidFill>
                <a:latin typeface="Marianne"/>
                <a:ea typeface="Marianne"/>
              </a:rPr>
              <a:t>Former les médiateurs numériques à l’accompagnement de personnes en situation de handicap et accompagner les personnes </a:t>
            </a:r>
            <a:br>
              <a:rPr sz="1800"/>
            </a:br>
            <a:r>
              <a:rPr b="1" lang="fr-FR" sz="1800" spc="-1" strike="noStrike">
                <a:solidFill>
                  <a:srgbClr val="1f497d"/>
                </a:solidFill>
                <a:latin typeface="Marianne"/>
                <a:ea typeface="Marianne"/>
              </a:rPr>
              <a:t>exclues du numérique. </a:t>
            </a:r>
            <a:br>
              <a:rPr sz="1800"/>
            </a:br>
            <a:br>
              <a:rPr sz="1800"/>
            </a:br>
            <a:br>
              <a:rPr sz="1800"/>
            </a:br>
            <a:br>
              <a:rPr sz="1800"/>
            </a:br>
            <a:br>
              <a:rPr sz="1800"/>
            </a:br>
            <a:br>
              <a:rPr sz="1800"/>
            </a:br>
            <a:endParaRPr b="0" lang="fr-FR" sz="1800" spc="-1" strike="noStrike">
              <a:latin typeface="Arial"/>
            </a:endParaRPr>
          </a:p>
        </p:txBody>
      </p:sp>
      <p:sp>
        <p:nvSpPr>
          <p:cNvPr id="46" name="ZoneTexte 19"/>
          <p:cNvSpPr/>
          <p:nvPr/>
        </p:nvSpPr>
        <p:spPr>
          <a:xfrm>
            <a:off x="-1576080" y="-1082880"/>
            <a:ext cx="183960" cy="299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7" name="ZoneTexte 4"/>
          <p:cNvSpPr/>
          <p:nvPr/>
        </p:nvSpPr>
        <p:spPr>
          <a:xfrm>
            <a:off x="1067040" y="1981080"/>
            <a:ext cx="10812960" cy="4138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fr-FR" sz="1400" spc="-1" strike="noStrike">
                <a:solidFill>
                  <a:srgbClr val="1f497d"/>
                </a:solidFill>
                <a:latin typeface="Marianne"/>
                <a:ea typeface="DejaVu Sans"/>
              </a:rPr>
              <a:t>MEMBRES DU CONSORTIUM :</a:t>
            </a:r>
            <a:endParaRPr b="0" lang="fr-FR" sz="1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fr-FR" sz="1400" spc="-1" strike="noStrike">
                <a:solidFill>
                  <a:srgbClr val="1f497d"/>
                </a:solidFill>
                <a:latin typeface="Marianne"/>
                <a:ea typeface="DejaVu Sans"/>
              </a:rPr>
              <a:t>ACIAH, Communautés de communes, départements et région des Pays-de-la-Loire, La Maison du Libre</a:t>
            </a:r>
            <a:endParaRPr b="0" lang="fr-FR" sz="1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endParaRPr b="0" lang="fr-FR" sz="1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fr-FR" sz="1400" spc="-1" strike="noStrike">
                <a:solidFill>
                  <a:srgbClr val="1f497d"/>
                </a:solidFill>
                <a:latin typeface="Marianne"/>
                <a:ea typeface="DejaVu Sans"/>
              </a:rPr>
              <a:t>Les publics cibles :</a:t>
            </a:r>
            <a:endParaRPr b="0" lang="fr-FR" sz="1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fr-FR" sz="1400" spc="-1" strike="noStrike">
                <a:solidFill>
                  <a:srgbClr val="1f497d"/>
                </a:solidFill>
                <a:latin typeface="Marianne"/>
                <a:ea typeface="DejaVu Sans"/>
              </a:rPr>
              <a:t>Les personnes en situation de handicap visuel et les publics particulièrement fragiles, notamment en zone rurale.</a:t>
            </a:r>
            <a:endParaRPr b="0" lang="fr-FR" sz="1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endParaRPr b="0" lang="fr-FR" sz="1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fr-FR" sz="1400" spc="-1" strike="noStrike">
                <a:solidFill>
                  <a:srgbClr val="1f497d"/>
                </a:solidFill>
                <a:latin typeface="Marianne"/>
                <a:ea typeface="DejaVu Sans"/>
              </a:rPr>
              <a:t>Le projet en quelques mots :</a:t>
            </a:r>
            <a:endParaRPr b="0" lang="fr-FR" sz="1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fr-FR" sz="1400" spc="-1" strike="noStrike">
                <a:solidFill>
                  <a:srgbClr val="1f497d"/>
                </a:solidFill>
                <a:latin typeface="Marianne"/>
                <a:ea typeface="DejaVu Sans"/>
              </a:rPr>
              <a:t>Le projet vise à développer l’accessibilité numérique, au plus près des utilisateurs et notamment des personnes en situation de handicap via le développement et I’utilisation d’outils informatiques plus simples pour tous. </a:t>
            </a:r>
            <a:endParaRPr b="0" lang="fr-FR" sz="1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fr-FR" sz="1400" spc="-1" strike="noStrike">
                <a:solidFill>
                  <a:srgbClr val="1f497d"/>
                </a:solidFill>
                <a:latin typeface="Marianne"/>
                <a:ea typeface="DejaVu Sans"/>
              </a:rPr>
              <a:t>ACIAH propose un système complet et d’accès facile pour les personnes déficientes visuelles et les personnes âgées. Le projet formera les médiateurs aux outils et techniques spécifiques.</a:t>
            </a:r>
            <a:endParaRPr b="0" lang="fr-FR" sz="1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endParaRPr b="0" lang="fr-FR" sz="1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fr-FR" sz="1400" spc="-1" strike="noStrike">
                <a:solidFill>
                  <a:srgbClr val="1f497d"/>
                </a:solidFill>
                <a:latin typeface="Marianne"/>
                <a:ea typeface="DejaVu Sans"/>
              </a:rPr>
              <a:t>ETAPES &amp; JALONS CLÉS : </a:t>
            </a:r>
            <a:endParaRPr b="0" lang="fr-FR" sz="1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fr-FR" sz="1400" spc="-1" strike="noStrike">
                <a:solidFill>
                  <a:srgbClr val="1f497d"/>
                </a:solidFill>
                <a:latin typeface="Marianne"/>
                <a:ea typeface="DejaVu Sans"/>
              </a:rPr>
              <a:t>•</a:t>
            </a:r>
            <a:r>
              <a:rPr b="0" lang="fr-FR" sz="1400" spc="-1" strike="noStrike">
                <a:solidFill>
                  <a:srgbClr val="1f497d"/>
                </a:solidFill>
                <a:latin typeface="Marianne"/>
                <a:ea typeface="DejaVu Sans"/>
              </a:rPr>
              <a:t>Formation des professionnels de la médiation numérique, </a:t>
            </a:r>
            <a:endParaRPr b="0" lang="fr-FR" sz="1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fr-FR" sz="1400" spc="-1" strike="noStrike">
                <a:solidFill>
                  <a:srgbClr val="1f497d"/>
                </a:solidFill>
                <a:latin typeface="Marianne"/>
                <a:ea typeface="DejaVu Sans"/>
              </a:rPr>
              <a:t>•</a:t>
            </a:r>
            <a:r>
              <a:rPr b="0" lang="fr-FR" sz="1400" spc="-1" strike="noStrike">
                <a:solidFill>
                  <a:srgbClr val="1f497d"/>
                </a:solidFill>
                <a:latin typeface="Marianne"/>
                <a:ea typeface="DejaVu Sans"/>
              </a:rPr>
              <a:t>Accompagnement du grand public, </a:t>
            </a:r>
            <a:endParaRPr b="0" lang="fr-FR" sz="1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fr-FR" sz="1400" spc="-1" strike="noStrike">
                <a:solidFill>
                  <a:srgbClr val="1f497d"/>
                </a:solidFill>
                <a:latin typeface="Marianne"/>
                <a:ea typeface="DejaVu Sans"/>
              </a:rPr>
              <a:t>•</a:t>
            </a:r>
            <a:r>
              <a:rPr b="0" lang="fr-FR" sz="1400" spc="-1" strike="noStrike">
                <a:solidFill>
                  <a:srgbClr val="1f497d"/>
                </a:solidFill>
                <a:latin typeface="Marianne"/>
                <a:ea typeface="DejaVu Sans"/>
              </a:rPr>
              <a:t>Contribution à l’essaimage national du projet.</a:t>
            </a:r>
            <a:endParaRPr b="0" lang="fr-FR" sz="1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endParaRPr b="0" lang="fr-FR" sz="1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endParaRPr b="0" lang="fr-FR" sz="1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fr-FR" sz="1400" spc="-1" strike="noStrike">
                <a:solidFill>
                  <a:srgbClr val="1f497d"/>
                </a:solidFill>
                <a:latin typeface="Marianne"/>
                <a:ea typeface="DejaVu Sans"/>
              </a:rPr>
              <a:t>Nom territoire </a:t>
            </a:r>
            <a:r>
              <a:rPr b="0" lang="fr-FR" sz="1400" spc="-1" strike="noStrike">
                <a:solidFill>
                  <a:srgbClr val="1f497d"/>
                </a:solidFill>
                <a:latin typeface="Marianne"/>
                <a:ea typeface="DejaVu Sans"/>
              </a:rPr>
              <a:t>: Pays de la Loire  </a:t>
            </a:r>
            <a:r>
              <a:rPr b="0" lang="fr-FR" sz="1400" spc="-1" strike="noStrike">
                <a:solidFill>
                  <a:srgbClr val="1f497d"/>
                </a:solidFill>
                <a:latin typeface="Marianne"/>
                <a:ea typeface="DejaVu Sans"/>
              </a:rPr>
              <a:t>	</a:t>
            </a:r>
            <a:r>
              <a:rPr b="0" lang="fr-FR" sz="1400" spc="-1" strike="noStrike">
                <a:solidFill>
                  <a:srgbClr val="1f497d"/>
                </a:solidFill>
                <a:latin typeface="Marianne"/>
                <a:ea typeface="DejaVu Sans"/>
              </a:rPr>
              <a:t>	</a:t>
            </a:r>
            <a:r>
              <a:rPr b="0" lang="fr-FR" sz="1400" spc="-1" strike="noStrike">
                <a:solidFill>
                  <a:srgbClr val="1f497d"/>
                </a:solidFill>
                <a:latin typeface="Marianne"/>
                <a:ea typeface="DejaVu Sans"/>
              </a:rPr>
              <a:t>	</a:t>
            </a:r>
            <a:r>
              <a:rPr b="0" lang="fr-FR" sz="1400" spc="-1" strike="noStrike">
                <a:solidFill>
                  <a:srgbClr val="1f497d"/>
                </a:solidFill>
                <a:latin typeface="Marianne"/>
                <a:ea typeface="DejaVu Sans"/>
              </a:rPr>
              <a:t>	</a:t>
            </a:r>
            <a:endParaRPr b="0" lang="fr-FR" sz="1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ZoneTexte 19"/>
          <p:cNvSpPr/>
          <p:nvPr/>
        </p:nvSpPr>
        <p:spPr>
          <a:xfrm>
            <a:off x="-1576080" y="-1082880"/>
            <a:ext cx="183960" cy="299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9" name="object 19"/>
          <p:cNvSpPr/>
          <p:nvPr/>
        </p:nvSpPr>
        <p:spPr>
          <a:xfrm>
            <a:off x="1140120" y="916200"/>
            <a:ext cx="9293040" cy="833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0800" bIns="0" anchor="t">
            <a:spAutoFit/>
          </a:bodyPr>
          <a:p>
            <a:pPr marL="9360">
              <a:lnSpc>
                <a:spcPct val="100000"/>
              </a:lnSpc>
              <a:spcBef>
                <a:spcPts val="85"/>
              </a:spcBef>
              <a:buNone/>
              <a:tabLst>
                <a:tab algn="l" pos="0"/>
              </a:tabLst>
            </a:pPr>
            <a:r>
              <a:rPr b="1" lang="fr-FR" sz="1800" spc="26" strike="noStrike">
                <a:solidFill>
                  <a:srgbClr val="fcd429"/>
                </a:solidFill>
                <a:latin typeface="Marianne"/>
                <a:ea typeface="Marianne"/>
              </a:rPr>
              <a:t>ACIAH</a:t>
            </a:r>
            <a:r>
              <a:rPr b="1" lang="fr-FR" sz="1800" spc="26" strike="noStrike">
                <a:solidFill>
                  <a:srgbClr val="1f497d"/>
                </a:solidFill>
                <a:latin typeface="Marianne"/>
                <a:ea typeface="Marianne"/>
              </a:rPr>
              <a:t> - </a:t>
            </a:r>
            <a:r>
              <a:rPr b="1" lang="fr-FR" sz="1800" spc="-1" strike="noStrike">
                <a:solidFill>
                  <a:srgbClr val="1f497d"/>
                </a:solidFill>
                <a:latin typeface="Marianne"/>
                <a:ea typeface="Marianne"/>
              </a:rPr>
              <a:t>Former les médiateurs numériques à l’accompagnement de personnes en situation de handicap et accompagner les personnes exclues du numérique. 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50" name="ZoneTexte 4"/>
          <p:cNvSpPr/>
          <p:nvPr/>
        </p:nvSpPr>
        <p:spPr>
          <a:xfrm>
            <a:off x="1140120" y="1800000"/>
            <a:ext cx="10770120" cy="4454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fr-FR" sz="1400" spc="-1" strike="noStrike">
                <a:solidFill>
                  <a:srgbClr val="1f497d"/>
                </a:solidFill>
                <a:latin typeface="Marianne"/>
                <a:ea typeface="DejaVu Sans"/>
              </a:rPr>
              <a:t>Niveau global d’avancement du projet :  </a:t>
            </a:r>
            <a:r>
              <a:rPr b="0" lang="fr-FR" sz="1400" spc="-1" strike="noStrike">
                <a:solidFill>
                  <a:srgbClr val="1f497d"/>
                </a:solidFill>
                <a:latin typeface="Marianne"/>
                <a:ea typeface="DejaVu Sans"/>
              </a:rPr>
              <a:t>6 mois passés sur 24 </a:t>
            </a:r>
            <a:endParaRPr b="0" lang="fr-FR" sz="1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endParaRPr b="0" lang="fr-FR" sz="1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fr-FR" sz="1400" spc="-1" strike="noStrike">
                <a:solidFill>
                  <a:srgbClr val="1f497d"/>
                </a:solidFill>
                <a:latin typeface="Marianne"/>
                <a:ea typeface="DejaVu Sans"/>
              </a:rPr>
              <a:t>Etat d’avancement :</a:t>
            </a:r>
            <a:endParaRPr b="0" lang="fr-FR" sz="1400" spc="-1" strike="noStrike"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1f497d"/>
              </a:buClr>
              <a:buFont typeface="Arial"/>
              <a:buChar char="•"/>
              <a:tabLst>
                <a:tab algn="l" pos="0"/>
              </a:tabLst>
            </a:pPr>
            <a:r>
              <a:rPr b="0" lang="fr-FR" sz="1400" spc="-1" strike="noStrike">
                <a:solidFill>
                  <a:srgbClr val="1f497d"/>
                </a:solidFill>
                <a:latin typeface="Marianne"/>
                <a:ea typeface="DejaVu Sans"/>
              </a:rPr>
              <a:t>La prise de contact avec plusieurs acteurs associatifs et institutionnels a été réalisée : </a:t>
            </a:r>
            <a:r>
              <a:rPr b="0" i="1" lang="fr-FR" sz="1200" spc="-1" strike="noStrike">
                <a:solidFill>
                  <a:srgbClr val="1f497d"/>
                </a:solidFill>
                <a:latin typeface="Marianne"/>
                <a:ea typeface="DejaVu Sans"/>
              </a:rPr>
              <a:t>Croix-Rouge, Pôle emploi, Les Eaux-Vives, MSA, Secours catholique, UNCCAS, La Poste, les mairies en Loire-Atlantique, MDPH, Associations de personnes handicapées, Les Petits Frères des Pauvres, Direction Egalité de Nantes Métropole, Conseil Départemental à Châteaubriant, Restos du Coeur en Vendée, CPAM, élus</a:t>
            </a:r>
            <a:endParaRPr b="0" lang="fr-FR" sz="1200" spc="-1" strike="noStrike"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1f497d"/>
              </a:buClr>
              <a:buFont typeface="Arial"/>
              <a:buChar char="•"/>
              <a:tabLst>
                <a:tab algn="l" pos="0"/>
              </a:tabLst>
            </a:pPr>
            <a:r>
              <a:rPr b="0" lang="fr-FR" sz="1400" spc="-1" strike="noStrike">
                <a:solidFill>
                  <a:srgbClr val="1f497d"/>
                </a:solidFill>
                <a:latin typeface="Marianne"/>
                <a:ea typeface="DejaVu Sans"/>
              </a:rPr>
              <a:t>Plusieurs ateliers à destination de personnes handicapées et/ou très éloignées du numérique ont été organisés  </a:t>
            </a:r>
            <a:endParaRPr b="0" lang="fr-FR" sz="14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buClr>
                <a:srgbClr val="1f497d"/>
              </a:buClr>
              <a:buFont typeface="Wingdings" charset="2"/>
              <a:buChar char=""/>
              <a:tabLst>
                <a:tab algn="l" pos="0"/>
              </a:tabLst>
            </a:pPr>
            <a:r>
              <a:rPr b="0" i="1" lang="fr-FR" sz="1200" spc="-1" strike="noStrike">
                <a:solidFill>
                  <a:srgbClr val="1f497d"/>
                </a:solidFill>
                <a:latin typeface="Marianne"/>
                <a:ea typeface="DejaVu Sans"/>
              </a:rPr>
              <a:t>Septembre 22 : 7 ateliers,         Octobre 22 : 10 ateliers, </a:t>
            </a:r>
            <a:endParaRPr b="0" lang="fr-FR" sz="12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buClr>
                <a:srgbClr val="1f497d"/>
              </a:buClr>
              <a:buFont typeface="Wingdings" charset="2"/>
              <a:buChar char=""/>
              <a:tabLst>
                <a:tab algn="l" pos="0"/>
              </a:tabLst>
            </a:pPr>
            <a:r>
              <a:rPr b="0" i="1" lang="fr-FR" sz="1200" spc="-1" strike="noStrike">
                <a:solidFill>
                  <a:srgbClr val="1f497d"/>
                </a:solidFill>
                <a:latin typeface="Marianne"/>
                <a:ea typeface="DejaVu Sans"/>
              </a:rPr>
              <a:t>Novembre 22 : 4 ateliers, 2 journées de formation à Châteaubriant et La Roche sur Yon, et des rencontres avec assistante sociale, mairie de Rezé, CREAT, … </a:t>
            </a:r>
            <a:endParaRPr b="0" lang="fr-FR" sz="12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buClr>
                <a:srgbClr val="1f497d"/>
              </a:buClr>
              <a:buFont typeface="Wingdings" charset="2"/>
              <a:buChar char=""/>
              <a:tabLst>
                <a:tab algn="l" pos="0"/>
              </a:tabLst>
            </a:pPr>
            <a:r>
              <a:rPr b="0" i="1" lang="fr-FR" sz="1200" spc="-1" strike="noStrike">
                <a:solidFill>
                  <a:srgbClr val="1f497d"/>
                </a:solidFill>
                <a:latin typeface="Marianne"/>
                <a:ea typeface="DejaVu Sans"/>
              </a:rPr>
              <a:t>Décembre 22 : 7 ateliers, une journée de formation à La Roche sur Yon, une autre à Orvault, une journée de sensibilisation à Rennes, une rencontre d’acteurs numériques</a:t>
            </a:r>
            <a:endParaRPr b="0" lang="fr-FR" sz="12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buClr>
                <a:srgbClr val="1f497d"/>
              </a:buClr>
              <a:buFont typeface="Wingdings" charset="2"/>
              <a:buChar char=""/>
              <a:tabLst>
                <a:tab algn="l" pos="0"/>
              </a:tabLst>
            </a:pPr>
            <a:r>
              <a:rPr b="0" i="1" lang="fr-FR" sz="1200" spc="-1" strike="noStrike">
                <a:solidFill>
                  <a:srgbClr val="1f497d"/>
                </a:solidFill>
                <a:latin typeface="Marianne"/>
                <a:ea typeface="DejaVu Sans"/>
              </a:rPr>
              <a:t>Janvier 2023 : 17 ateliers </a:t>
            </a:r>
            <a:endParaRPr b="0" lang="fr-FR" sz="12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buClr>
                <a:srgbClr val="1f497d"/>
              </a:buClr>
              <a:buFont typeface="Wingdings" charset="2"/>
              <a:buChar char=""/>
              <a:tabLst>
                <a:tab algn="l" pos="0"/>
              </a:tabLst>
            </a:pPr>
            <a:r>
              <a:rPr b="0" i="1" lang="fr-FR" sz="1200" spc="-1" strike="noStrike">
                <a:solidFill>
                  <a:srgbClr val="1f497d"/>
                </a:solidFill>
                <a:latin typeface="Marianne"/>
                <a:ea typeface="DejaVu Sans"/>
              </a:rPr>
              <a:t>Février 2023 : 16 ateliers et deux jours de formation à Angers, et à Nantes</a:t>
            </a:r>
            <a:endParaRPr b="0" lang="fr-FR" sz="12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buClr>
                <a:srgbClr val="1f497d"/>
              </a:buClr>
              <a:buFont typeface="Wingdings" charset="2"/>
              <a:buChar char=""/>
              <a:tabLst>
                <a:tab algn="l" pos="0"/>
              </a:tabLst>
            </a:pPr>
            <a:r>
              <a:rPr b="0" i="1" lang="fr-FR" sz="1200" spc="-1" strike="noStrike">
                <a:solidFill>
                  <a:srgbClr val="1f497d"/>
                </a:solidFill>
                <a:latin typeface="Marianne"/>
                <a:ea typeface="DejaVu Sans"/>
              </a:rPr>
              <a:t>Mars 2023 : 25 ateliers à Nantes, à Gétigné, Missillac, Grand Champs, Ligné, Saffré, Conquereuil, Héric, et des rencontres préparatoires avec La Montagne, Le Pouliguen, Guérande et Beauvoir sur Mer.</a:t>
            </a:r>
            <a:endParaRPr b="0" lang="fr-FR" sz="1200" spc="-1" strike="noStrike"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1f497d"/>
              </a:buClr>
              <a:buFont typeface="Arial"/>
              <a:buChar char="•"/>
              <a:tabLst>
                <a:tab algn="l" pos="0"/>
              </a:tabLst>
            </a:pPr>
            <a:r>
              <a:rPr b="0" lang="fr-FR" sz="1400" spc="-1" strike="noStrike">
                <a:solidFill>
                  <a:srgbClr val="1f497d"/>
                </a:solidFill>
                <a:latin typeface="Marianne"/>
                <a:ea typeface="DejaVu Sans"/>
              </a:rPr>
              <a:t>De plus, des journées de formation auprès d’acteurs numériques </a:t>
            </a:r>
            <a:r>
              <a:rPr b="0" i="1" lang="fr-FR" sz="1200" spc="-1" strike="noStrike">
                <a:solidFill>
                  <a:srgbClr val="1f497d"/>
                </a:solidFill>
                <a:latin typeface="Marianne"/>
                <a:ea typeface="DejaVu Sans"/>
              </a:rPr>
              <a:t>(7 journées de formations entre novembre 2022 et le 14 mars 2023) </a:t>
            </a:r>
            <a:r>
              <a:rPr b="0" lang="fr-FR" sz="1400" spc="-1" strike="noStrike">
                <a:solidFill>
                  <a:srgbClr val="1f497d"/>
                </a:solidFill>
                <a:latin typeface="Marianne"/>
                <a:ea typeface="DejaVu Sans"/>
              </a:rPr>
              <a:t>et auprès des entreprises ont été organisées pour information et sensibilisation des acteurs numériques. information sur les questions d’accessibilité </a:t>
            </a:r>
            <a:r>
              <a:rPr b="0" i="1" lang="fr-FR" sz="1200" spc="-1" strike="noStrike">
                <a:solidFill>
                  <a:srgbClr val="1f497d"/>
                </a:solidFill>
                <a:latin typeface="Marianne"/>
                <a:ea typeface="DejaVu Sans"/>
              </a:rPr>
              <a:t>(Digital4Better, Conserto, IPPON Tech, Performanse, la CPAM)</a:t>
            </a:r>
            <a:r>
              <a:rPr b="0" lang="fr-FR" sz="1400" spc="-1" strike="noStrike">
                <a:solidFill>
                  <a:srgbClr val="1f497d"/>
                </a:solidFill>
                <a:latin typeface="Marianne"/>
                <a:ea typeface="DejaVu Sans"/>
              </a:rPr>
              <a:t>.</a:t>
            </a:r>
            <a:endParaRPr b="0" lang="fr-FR" sz="1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endParaRPr b="0" lang="fr-FR" sz="1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fr-FR" sz="1400" spc="-1" strike="noStrike">
                <a:solidFill>
                  <a:srgbClr val="1f497d"/>
                </a:solidFill>
                <a:latin typeface="Marianne"/>
                <a:ea typeface="DejaVu Sans"/>
              </a:rPr>
              <a:t>Indicateurs clés : </a:t>
            </a:r>
            <a:endParaRPr b="0" lang="fr-FR" sz="1400" spc="-1" strike="noStrike"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1f497d"/>
              </a:buClr>
              <a:buFont typeface="Arial"/>
              <a:buChar char="•"/>
              <a:tabLst>
                <a:tab algn="l" pos="0"/>
              </a:tabLst>
            </a:pPr>
            <a:r>
              <a:rPr b="0" lang="fr-FR" sz="1400" spc="-1" strike="noStrike">
                <a:solidFill>
                  <a:srgbClr val="1f497d"/>
                </a:solidFill>
                <a:latin typeface="Marianne"/>
                <a:ea typeface="DejaVu Sans"/>
              </a:rPr>
              <a:t>Nombre de personnes en situation de handicap accompagnées : 23 pour un objectif de 60 - 38%</a:t>
            </a:r>
            <a:endParaRPr b="0" lang="fr-FR" sz="1400" spc="-1" strike="noStrike"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1f497d"/>
              </a:buClr>
              <a:buFont typeface="Arial"/>
              <a:buChar char="•"/>
              <a:tabLst>
                <a:tab algn="l" pos="0"/>
              </a:tabLst>
            </a:pPr>
            <a:r>
              <a:rPr b="0" lang="fr-FR" sz="1400" spc="-1" strike="noStrike">
                <a:solidFill>
                  <a:srgbClr val="1f497d"/>
                </a:solidFill>
                <a:latin typeface="Marianne"/>
                <a:ea typeface="DejaVu Sans"/>
              </a:rPr>
              <a:t>Nombre de médiateurs numériques formés : 57 pour un objectif de 200 - 23% </a:t>
            </a:r>
            <a:endParaRPr b="0" lang="fr-FR" sz="1400" spc="-1" strike="noStrike"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1f497d"/>
              </a:buClr>
              <a:buFont typeface="Arial"/>
              <a:buChar char="•"/>
              <a:tabLst>
                <a:tab algn="l" pos="0"/>
              </a:tabLst>
            </a:pPr>
            <a:r>
              <a:rPr b="0" lang="fr-FR" sz="1400" spc="-1" strike="noStrike">
                <a:solidFill>
                  <a:srgbClr val="1f497d"/>
                </a:solidFill>
                <a:latin typeface="Marianne"/>
                <a:ea typeface="DejaVu Sans"/>
              </a:rPr>
              <a:t>Nombre de fiches pédagogiques mises en ligne : 10 thèmes soit 150 fiches + 100 destinées aux aveugles..</a:t>
            </a:r>
            <a:endParaRPr b="0" lang="fr-FR" sz="1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?>
<Relationships xmlns="http://schemas.openxmlformats.org/package/2006/relationships"><Relationship Id="rId1" Type="http://schemas.openxmlformats.org/officeDocument/2006/relationships/customXmlProps" Target="itemProps1.xml"/>
</Relationships>
</file>

<file path=customXml/_rels/item2.xml.rels><?xml version="1.0" encoding="UTF-8"?>
<Relationships xmlns="http://schemas.openxmlformats.org/package/2006/relationships"><Relationship Id="rId1" Type="http://schemas.openxmlformats.org/officeDocument/2006/relationships/customXmlProps" Target="itemProps2.xml"/>
</Relationships>
</file>

<file path=customXml/_rels/item3.xml.rels><?xml version="1.0" encoding="UTF-8"?>
<Relationships xmlns="http://schemas.openxmlformats.org/package/2006/relationships"><Relationship Id="rId1" Type="http://schemas.openxmlformats.org/officeDocument/2006/relationships/customXmlProps" Target="itemProps3.xml"/>
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2506E08430B0F4F873DE856F56131D4" ma:contentTypeVersion="14" ma:contentTypeDescription="Crée un document." ma:contentTypeScope="" ma:versionID="2af5422be779c0c4dbed892e0909d905">
  <xsd:schema xmlns:xsd="http://www.w3.org/2001/XMLSchema" xmlns:xs="http://www.w3.org/2001/XMLSchema" xmlns:p="http://schemas.microsoft.com/office/2006/metadata/properties" xmlns:ns3="cf76ae02-55f9-4f8d-aceb-7f7544d9fd13" xmlns:ns4="f3a52bc5-dc16-41ad-aa2f-00e84b917d69" targetNamespace="http://schemas.microsoft.com/office/2006/metadata/properties" ma:root="true" ma:fieldsID="6d72a9ec0deebb221db222566c394a45" ns3:_="" ns4:_="">
    <xsd:import namespace="cf76ae02-55f9-4f8d-aceb-7f7544d9fd13"/>
    <xsd:import namespace="f3a52bc5-dc16-41ad-aa2f-00e84b917d6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76ae02-55f9-4f8d-aceb-7f7544d9fd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a52bc5-dc16-41ad-aa2f-00e84b917d69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Partage du hachage d’indicateu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cf76ae02-55f9-4f8d-aceb-7f7544d9fd13" xsi:nil="true"/>
  </documentManagement>
</p:properties>
</file>

<file path=customXml/itemProps1.xml><?xml version="1.0" encoding="utf-8"?>
<ds:datastoreItem xmlns:ds="http://schemas.openxmlformats.org/officeDocument/2006/customXml" ds:itemID="{A733583A-BBC3-443B-914C-26FEB4DDDB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f76ae02-55f9-4f8d-aceb-7f7544d9fd13"/>
    <ds:schemaRef ds:uri="f3a52bc5-dc16-41ad-aa2f-00e84b917d6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467BE39-D369-4D3D-9C0A-6F6BA9F8F84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9221943-E361-4616-ADF6-EB5B59FCD7B9}">
  <ds:schemaRefs>
    <ds:schemaRef ds:uri="cf76ae02-55f9-4f8d-aceb-7f7544d9fd13"/>
    <ds:schemaRef ds:uri="http://purl.org/dc/terms/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f3a52bc5-dc16-41ad-aa2f-00e84b917d69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</TotalTime>
  <Application>LibreOffice/7.3.7.2$Linux_X86_64 LibreOffice_project/30$Build-2</Application>
  <AppVersion>15.0000</AppVersion>
  <Words>527</Words>
  <Paragraphs>38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2023-04-27T00:16:55Z</dcterms:created>
  <dc:creator>Inass Sammak</dc:creator>
  <dc:description/>
  <dc:language>fr-FR</dc:language>
  <cp:lastModifiedBy/>
  <dcterms:modified xsi:type="dcterms:W3CDTF">2023-07-11T09:16:36Z</dcterms:modified>
  <cp:revision>6</cp:revision>
  <dc:subject/>
  <dc:title>ACIAH - Former les médiateurs numériques à l’accompagnement de personnes en situation de handicap et accompagner les personnes exclues du numérique. 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0x010100A2506E08430B0F4F873DE856F56131D4</vt:lpwstr>
  </property>
  <property fmtid="{D5CDD505-2E9C-101B-9397-08002B2CF9AE}" pid="3" name="PresentationFormat">
    <vt:lpwstr>Grand écran</vt:lpwstr>
  </property>
  <property fmtid="{D5CDD505-2E9C-101B-9397-08002B2CF9AE}" pid="4" name="Slides">
    <vt:i4>2</vt:i4>
  </property>
</Properties>
</file>